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4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67" autoAdjust="0"/>
    <p:restoredTop sz="86775" autoAdjust="0"/>
  </p:normalViewPr>
  <p:slideViewPr>
    <p:cSldViewPr snapToGrid="0">
      <p:cViewPr varScale="1">
        <p:scale>
          <a:sx n="83" d="100"/>
          <a:sy n="83" d="100"/>
        </p:scale>
        <p:origin x="4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lueter, John A" userId="530d3501-fec8-4754-876b-cdebcbaf05fa" providerId="ADAL" clId="{506DA948-271F-420D-928E-0584017101E7}"/>
    <pc:docChg chg="modSld">
      <pc:chgData name="Schlueter, John A" userId="530d3501-fec8-4754-876b-cdebcbaf05fa" providerId="ADAL" clId="{506DA948-271F-420D-928E-0584017101E7}" dt="2024-07-26T16:44:15" v="8" actId="20577"/>
      <pc:docMkLst>
        <pc:docMk/>
      </pc:docMkLst>
      <pc:sldChg chg="modSp mod">
        <pc:chgData name="Schlueter, John A" userId="530d3501-fec8-4754-876b-cdebcbaf05fa" providerId="ADAL" clId="{506DA948-271F-420D-928E-0584017101E7}" dt="2024-07-26T16:44:15" v="8" actId="20577"/>
        <pc:sldMkLst>
          <pc:docMk/>
          <pc:sldMk cId="1619128226" sldId="259"/>
        </pc:sldMkLst>
        <pc:spChg chg="mod">
          <ac:chgData name="Schlueter, John A" userId="530d3501-fec8-4754-876b-cdebcbaf05fa" providerId="ADAL" clId="{506DA948-271F-420D-928E-0584017101E7}" dt="2024-07-26T16:44:15" v="8" actId="20577"/>
          <ac:spMkLst>
            <pc:docMk/>
            <pc:sldMk cId="1619128226" sldId="259"/>
            <ac:spMk id="3" creationId="{09026768-085B-410C-AE4D-A0FA3FA396E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5B920-9301-4F52-9BA8-EEC6C35651D6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1D198-DBAC-4BC2-B2D0-E840688F3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19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EEA7C-ABA5-4C34-B309-FDEA1EEC96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E1D6EB-5716-432A-8457-3D4502113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058B8-18D0-4CD2-8AF4-3F42D6126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63586-D176-4B5D-BD4F-31F0B434FE83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53848-4FFA-40BD-9B15-8A21C7EDE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Deliberative Draft -  FOUO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C0A79-6028-4736-AD4A-F2007C2F8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5D7-88E1-4D85-BC3B-BF6FE83BA3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hcSlideMaster.Title SlideHeader">
            <a:extLst>
              <a:ext uri="{FF2B5EF4-FFF2-40B4-BE49-F238E27FC236}">
                <a16:creationId xmlns:a16="http://schemas.microsoft.com/office/drawing/2014/main" id="{3D8D111E-3A87-A0A3-B3F9-0FEEC3621018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8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895D0-E28A-4631-83B9-F1C3F3F02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7160AC-8512-4294-9F9E-DE337A5C2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9B9C05-D97F-492B-97B3-A0AF4A173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5AD98-2873-40E6-8B7D-0D56C489B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63586-D176-4B5D-BD4F-31F0B434FE83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8F37C3-2DAA-47AF-89B9-93629BE19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4CF1B4-E2E0-41EF-8A71-048614294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5D7-88E1-4D85-BC3B-BF6FE83BA35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hcSlideMaster.Picture with CaptionHeader">
            <a:extLst>
              <a:ext uri="{FF2B5EF4-FFF2-40B4-BE49-F238E27FC236}">
                <a16:creationId xmlns:a16="http://schemas.microsoft.com/office/drawing/2014/main" id="{1098930E-4064-16D7-A9F3-6D47DBCEE7C6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29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423F8-FE64-4D2A-86C2-64FA3F38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4E0C4D-5714-4E47-84A6-05FB6079E5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3CC0F-BF0E-4362-86EF-1C1F61A6F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63586-D176-4B5D-BD4F-31F0B434FE83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163D9-E6AC-422C-A3E1-7C31B8F7C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057A7-ED80-4AFA-9D53-AD87D61F8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5D7-88E1-4D85-BC3B-BF6FE83BA3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hcSlideMaster.Title and Vertical TextHeader">
            <a:extLst>
              <a:ext uri="{FF2B5EF4-FFF2-40B4-BE49-F238E27FC236}">
                <a16:creationId xmlns:a16="http://schemas.microsoft.com/office/drawing/2014/main" id="{62A00DE2-620E-2C32-AE31-832A8C1E8FB2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79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5225DB-2A21-48DB-9A1E-A37EF71EB4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311FEA-8AC8-4268-908B-F007B7E2A1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AA967-745E-45EB-BD57-70E2318DF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63586-D176-4B5D-BD4F-31F0B434FE83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3CC23-F17C-415C-835C-5F93BF0E0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EF63F-26CA-492B-A31A-505BECAC3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5D7-88E1-4D85-BC3B-BF6FE83BA3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hcSlideMaster.Vertical Title and TextHeader">
            <a:extLst>
              <a:ext uri="{FF2B5EF4-FFF2-40B4-BE49-F238E27FC236}">
                <a16:creationId xmlns:a16="http://schemas.microsoft.com/office/drawing/2014/main" id="{F008AA14-2719-C52F-DBA3-298700953EFD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61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36739-4FA1-4388-B0AD-987CAAD1F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0A617-4A4F-446C-9159-E4B7B8A21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D3C4B-F491-432A-B9DD-99E99B617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63586-D176-4B5D-BD4F-31F0B434FE83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8889B-6DFB-425E-A521-50962DDFE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05DB0-A313-4EC0-96BC-927423F8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5D7-88E1-4D85-BC3B-BF6FE83BA3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hcSlideMaster.Title and ContentHeader">
            <a:extLst>
              <a:ext uri="{FF2B5EF4-FFF2-40B4-BE49-F238E27FC236}">
                <a16:creationId xmlns:a16="http://schemas.microsoft.com/office/drawing/2014/main" id="{C9FC6162-1B3D-0871-762D-B2042329D831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713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@@TI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36739-4FA1-4388-B0AD-987CAAD1F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0A617-4A4F-446C-9159-E4B7B8A21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D3C4B-F491-432A-B9DD-99E99B617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63586-D176-4B5D-BD4F-31F0B434FE83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8889B-6DFB-425E-A521-50962DDFE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05DB0-A313-4EC0-96BC-927423F8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5D7-88E1-4D85-BC3B-BF6FE83BA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61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FE750-C582-4151-A397-83785009E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BA28C1-0DE0-4106-8E39-A6761B020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13603-26EB-416C-AC33-5A6637062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63586-D176-4B5D-BD4F-31F0B434FE83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72F1F-FFA7-4001-99A6-F57BFB259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8F8EC-4213-4F38-849E-436A009C4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5D7-88E1-4D85-BC3B-BF6FE83BA3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hcSlideMaster.Section HeaderHeader">
            <a:extLst>
              <a:ext uri="{FF2B5EF4-FFF2-40B4-BE49-F238E27FC236}">
                <a16:creationId xmlns:a16="http://schemas.microsoft.com/office/drawing/2014/main" id="{E75CE97A-6C33-32CB-204D-387C1F281018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82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FED4A-B065-463B-BEB9-5EDA666B3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2218A-C505-4639-9A5A-0CC24D6E11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034208-3D6E-480F-9086-B16DEA92C6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EAA545-2B56-4AC3-9E20-CAB4B523F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63586-D176-4B5D-BD4F-31F0B434FE83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569A53-B259-46D3-949B-915A6FAA0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9C239-77DC-4E1C-AFCE-8DE9B8B76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5D7-88E1-4D85-BC3B-BF6FE83BA35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hcSlideMaster.Two ContentHeader">
            <a:extLst>
              <a:ext uri="{FF2B5EF4-FFF2-40B4-BE49-F238E27FC236}">
                <a16:creationId xmlns:a16="http://schemas.microsoft.com/office/drawing/2014/main" id="{B0CEC40E-15E4-42EF-096F-CD6E060BF584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720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48DF3-B77D-4D9A-BF85-55A88DE81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4EFA17-020B-4D0C-AF7D-0902FFA76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6680BE-082F-4518-9CBF-2D2BF58A31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62A68-2C55-4D22-A3A7-64BD40597F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5285E3-D591-49B3-AFAF-DBD50B0C5D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706E04-1F3C-469D-A964-2B9A67E6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63586-D176-4B5D-BD4F-31F0B434FE83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8604F4-767A-44FC-AF8E-4BBDED6BA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5C53A9-320C-4BFC-9708-8781CDFD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5D7-88E1-4D85-BC3B-BF6FE83BA35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hcSlideMaster.ComparisonHeader">
            <a:extLst>
              <a:ext uri="{FF2B5EF4-FFF2-40B4-BE49-F238E27FC236}">
                <a16:creationId xmlns:a16="http://schemas.microsoft.com/office/drawing/2014/main" id="{05318503-1787-EE7E-8AF3-66E437909E4D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347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E170A-1AF7-45A9-A4DD-264FD61B0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A93E37-4107-4699-BC6A-630DBB58D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63586-D176-4B5D-BD4F-31F0B434FE83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40E5F4-3C82-4D51-8BE9-0B3EBB61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246EB6-4860-491F-8175-280F473A2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5D7-88E1-4D85-BC3B-BF6FE83BA35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hcSlideMaster.Title OnlyHeader">
            <a:extLst>
              <a:ext uri="{FF2B5EF4-FFF2-40B4-BE49-F238E27FC236}">
                <a16:creationId xmlns:a16="http://schemas.microsoft.com/office/drawing/2014/main" id="{F88BE544-1916-50ED-D288-D4D8156FDCF9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314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917428-A203-4D09-9DE2-590EC2E70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63586-D176-4B5D-BD4F-31F0B434FE83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1DC7D5-2F42-4682-A2D3-6B1F551ED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295965-5E0E-403C-AA2E-263E81907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5D7-88E1-4D85-BC3B-BF6FE83BA35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hcSlideMaster.BlankHeader">
            <a:extLst>
              <a:ext uri="{FF2B5EF4-FFF2-40B4-BE49-F238E27FC236}">
                <a16:creationId xmlns:a16="http://schemas.microsoft.com/office/drawing/2014/main" id="{83691106-3790-5758-409D-7440A590E4F4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532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2C026-868D-45A8-ADD7-EE0DAC554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575D9-011E-437A-B6DE-C535D84C1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2E10D2-0942-41ED-8457-6AA9F13C8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813994-DFBA-4DEC-AD6E-674A4660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63586-D176-4B5D-BD4F-31F0B434FE83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E9F1A-5D00-4E80-A1B3-A04838625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FB9BEA-403D-4F1E-9885-15797A06F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65D7-88E1-4D85-BC3B-BF6FE83BA35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hcSlideMaster.Content with CaptionHeader">
            <a:extLst>
              <a:ext uri="{FF2B5EF4-FFF2-40B4-BE49-F238E27FC236}">
                <a16:creationId xmlns:a16="http://schemas.microsoft.com/office/drawing/2014/main" id="{ED815B9C-8C4F-CC8A-0F08-745E7D7F1B16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88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25DB08-9060-4005-8A95-1D55289CA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761BB-C826-47C2-8EA2-EE589445D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00F76-BE02-4417-868A-71827E4E0C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63586-D176-4B5D-BD4F-31F0B434FE83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DA64A-B0B7-4284-9695-7D2644E26E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5FCC9-ED9F-4F18-AF19-272469AEF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D65D7-88E1-4D85-BC3B-BF6FE83BA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9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0E7E2-7AC3-4A14-8A93-DC3D35515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MGI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420BE-2829-4131-A79C-83F497D4A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As detailed in the 2021 MGI Strategic Plan, challenges will be used to help unify the Materials Innovation Infrastructure.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Specific challenges will be developed in the following Topic areas:</a:t>
            </a:r>
          </a:p>
          <a:p>
            <a:pPr lvl="1"/>
            <a:r>
              <a:rPr lang="en-US" dirty="0"/>
              <a:t>Protecting and improving human health</a:t>
            </a:r>
          </a:p>
          <a:p>
            <a:pPr lvl="1"/>
            <a:r>
              <a:rPr lang="en-US" dirty="0"/>
              <a:t>Delivering sustainable and resilient energy</a:t>
            </a:r>
          </a:p>
          <a:p>
            <a:pPr lvl="1"/>
            <a:r>
              <a:rPr lang="en-US" dirty="0"/>
              <a:t>Thriving in extreme environments</a:t>
            </a:r>
          </a:p>
          <a:p>
            <a:pPr lvl="1"/>
            <a:r>
              <a:rPr lang="en-US" dirty="0"/>
              <a:t>Enhancing structural performance</a:t>
            </a:r>
          </a:p>
          <a:p>
            <a:pPr lvl="1"/>
            <a:r>
              <a:rPr lang="en-US" dirty="0"/>
              <a:t>Protecting the environment</a:t>
            </a:r>
          </a:p>
          <a:p>
            <a:pPr lvl="1"/>
            <a:r>
              <a:rPr lang="en-US" dirty="0"/>
              <a:t>Propelling the information and communications technology revolution</a:t>
            </a:r>
          </a:p>
          <a:p>
            <a:pPr lvl="1"/>
            <a:r>
              <a:rPr lang="en-US" dirty="0"/>
              <a:t>Advancing critical and emerging technology</a:t>
            </a:r>
          </a:p>
          <a:p>
            <a:endParaRPr lang="en-US" dirty="0"/>
          </a:p>
        </p:txBody>
      </p:sp>
      <p:sp>
        <p:nvSpPr>
          <p:cNvPr id="4" name="flSlide2Footer" descr="  ">
            <a:extLst>
              <a:ext uri="{FF2B5EF4-FFF2-40B4-BE49-F238E27FC236}">
                <a16:creationId xmlns:a16="http://schemas.microsoft.com/office/drawing/2014/main" id="{B5B601CA-28B3-2353-972C-4624D5BBD256}"/>
              </a:ext>
            </a:extLst>
          </p:cNvPr>
          <p:cNvSpPr txBox="1"/>
          <p:nvPr/>
        </p:nvSpPr>
        <p:spPr>
          <a:xfrm>
            <a:off x="0" y="6537960"/>
            <a:ext cx="242374" cy="223138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850">
                <a:solidFill>
                  <a:srgbClr val="000000"/>
                </a:solidFill>
                <a:latin typeface="Microsoft Sans Serif" panose="020B0604020202020204" pitchFamily="34" charset="0"/>
              </a:rPr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1215316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DBF53-CA87-4CF5-BB87-F0250CA8F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775" y="236337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Key Elements of a Challenge </a:t>
            </a:r>
            <a:br>
              <a:rPr lang="en-US" dirty="0"/>
            </a:br>
            <a:r>
              <a:rPr lang="en-US" dirty="0"/>
              <a:t>Supporting an MGI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B00D9-6E1A-4D29-BFDF-C61B3460F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9516"/>
            <a:ext cx="10515600" cy="4565678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200"/>
              </a:spcBef>
            </a:pPr>
            <a:r>
              <a:rPr lang="en-US" dirty="0"/>
              <a:t>Societal/national/global need to inspire community to participate </a:t>
            </a:r>
          </a:p>
          <a:p>
            <a:pPr>
              <a:spcBef>
                <a:spcPts val="1200"/>
              </a:spcBef>
            </a:pPr>
            <a:r>
              <a:rPr lang="en-US" dirty="0"/>
              <a:t>Clear objectives and specific end state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Concrete goals (unambiguous man on the moon-like target)</a:t>
            </a:r>
          </a:p>
          <a:p>
            <a:pPr>
              <a:spcBef>
                <a:spcPts val="1200"/>
              </a:spcBef>
            </a:pPr>
            <a:r>
              <a:rPr lang="en-US" dirty="0"/>
              <a:t>Scientific breakthroughs required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Identify the primary scientific/research needs that will need to be addressed </a:t>
            </a:r>
          </a:p>
          <a:p>
            <a:pPr>
              <a:spcBef>
                <a:spcPts val="1200"/>
              </a:spcBef>
            </a:pPr>
            <a:r>
              <a:rPr lang="en-US" dirty="0"/>
              <a:t>Detailed steps with milestones/metrics 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If possible, identify steps needed to get to the final state with key metrics</a:t>
            </a:r>
          </a:p>
          <a:p>
            <a:pPr>
              <a:spcBef>
                <a:spcPts val="1200"/>
              </a:spcBef>
            </a:pPr>
            <a:r>
              <a:rPr lang="en-US" dirty="0"/>
              <a:t>Finite timeline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Not decades or vague timeframe</a:t>
            </a:r>
          </a:p>
          <a:p>
            <a:pPr>
              <a:spcBef>
                <a:spcPts val="1200"/>
              </a:spcBef>
            </a:pPr>
            <a:r>
              <a:rPr lang="en-US" dirty="0"/>
              <a:t>Articulation of requirements for Materials Innovation Infrastructure (MII) 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Current capabilities and needs to accelerate and reduce cost of materials technology development, including AI-empowered MII (see MGI 2.0)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647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B7C3B-99ED-4E91-9B36-AF537C2DE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11" y="106506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MGI [</a:t>
            </a:r>
            <a:r>
              <a:rPr lang="en-US" dirty="0"/>
              <a:t>Insert Topic</a:t>
            </a:r>
            <a:r>
              <a:rPr lang="en-US" b="1" dirty="0"/>
              <a:t>]:  [</a:t>
            </a:r>
            <a:r>
              <a:rPr lang="en-US" dirty="0"/>
              <a:t>Challenge  A</a:t>
            </a:r>
            <a:r>
              <a:rPr lang="en-US" b="1" dirty="0"/>
              <a:t>]</a:t>
            </a:r>
            <a:r>
              <a:rPr lang="en-US" dirty="0"/>
              <a:t> (Day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26768-085B-410C-AE4D-A0FA3FA39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83" y="1292080"/>
            <a:ext cx="10737915" cy="4351338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en-US" b="1" dirty="0"/>
              <a:t>Executive Summary</a:t>
            </a:r>
            <a:r>
              <a:rPr lang="en-US" dirty="0"/>
              <a:t>: brief description, ~2-3 sentences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en-US" b="1" dirty="0"/>
              <a:t>Technology Targets</a:t>
            </a:r>
            <a:r>
              <a:rPr lang="en-US" dirty="0"/>
              <a:t>: specific issue facing community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en-US" b="1" dirty="0"/>
              <a:t>Material Performance Gaps : </a:t>
            </a:r>
            <a:r>
              <a:rPr lang="en-US" dirty="0"/>
              <a:t>specific property/processing gaps of current materials that underlie the technology limitation</a:t>
            </a:r>
            <a:endParaRPr lang="en-US" b="1" dirty="0"/>
          </a:p>
          <a:p>
            <a:pPr marL="0" indent="0">
              <a:spcAft>
                <a:spcPts val="1000"/>
              </a:spcAft>
              <a:buNone/>
            </a:pPr>
            <a:r>
              <a:rPr lang="en-US" b="1" dirty="0"/>
              <a:t>Objectives</a:t>
            </a:r>
            <a:r>
              <a:rPr lang="en-US" dirty="0"/>
              <a:t>: the primary objectives to be met and the most important performance parameters (including reliability, sustainability, manufacturability) 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en-US" b="1" dirty="0"/>
              <a:t>Key Activities</a:t>
            </a:r>
            <a:r>
              <a:rPr lang="en-US" dirty="0"/>
              <a:t>: steps required with aim, expected outcome, and metrics to address the performance parameters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997943-0752-32C7-8EE1-6CB1DE9774AA}"/>
              </a:ext>
            </a:extLst>
          </p:cNvPr>
          <p:cNvSpPr txBox="1"/>
          <p:nvPr/>
        </p:nvSpPr>
        <p:spPr>
          <a:xfrm>
            <a:off x="1808827" y="5733337"/>
            <a:ext cx="8864927" cy="70788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NO MORE THAN 1 SLIDE PER CHALLENGE</a:t>
            </a:r>
          </a:p>
        </p:txBody>
      </p:sp>
    </p:spTree>
    <p:extLst>
      <p:ext uri="{BB962C8B-B14F-4D97-AF65-F5344CB8AC3E}">
        <p14:creationId xmlns:p14="http://schemas.microsoft.com/office/powerpoint/2010/main" val="231057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26768-085B-410C-AE4D-A0FA3FA39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726" y="1362075"/>
            <a:ext cx="10737915" cy="4351338"/>
          </a:xfrm>
        </p:spPr>
        <p:txBody>
          <a:bodyPr>
            <a:norm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en-US" b="1" dirty="0"/>
              <a:t>Materials Innovation Infrastructure</a:t>
            </a:r>
            <a:r>
              <a:rPr lang="en-US" dirty="0"/>
              <a:t>: What are the physical and digital tools that will be required, from discovery through deployment, to meet the challenge and close on the material performance gaps, including the AI-empowered MII?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en-US" b="1" dirty="0"/>
              <a:t>Existing Efforts/Centers, etc.</a:t>
            </a:r>
            <a:r>
              <a:rPr lang="en-US" dirty="0"/>
              <a:t>: Where are significant tools, efforts, or capabilities that may be leveraged to address the challenge? 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en-US" b="1" dirty="0"/>
              <a:t>Relevant Programs: </a:t>
            </a:r>
            <a:r>
              <a:rPr lang="en-US" dirty="0"/>
              <a:t>Potential current/future funding mechanisms, from federal to regional, state, local, </a:t>
            </a:r>
            <a:r>
              <a:rPr lang="en-US"/>
              <a:t>and industry.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573972B-3E29-4B4F-8A64-84C8409FB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11" y="106506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MGI [</a:t>
            </a:r>
            <a:r>
              <a:rPr lang="en-US" dirty="0"/>
              <a:t>Insert Topic</a:t>
            </a:r>
            <a:r>
              <a:rPr lang="en-US" b="1" dirty="0"/>
              <a:t>]:  [</a:t>
            </a:r>
            <a:r>
              <a:rPr lang="en-US" dirty="0"/>
              <a:t>Challenge  A</a:t>
            </a:r>
            <a:r>
              <a:rPr lang="en-US" b="1" dirty="0"/>
              <a:t>]</a:t>
            </a:r>
            <a:r>
              <a:rPr lang="en-US" dirty="0"/>
              <a:t> (Day 2)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342D60-9ED9-4A5A-AA8D-683ACB738860}"/>
              </a:ext>
            </a:extLst>
          </p:cNvPr>
          <p:cNvSpPr txBox="1"/>
          <p:nvPr/>
        </p:nvSpPr>
        <p:spPr>
          <a:xfrm>
            <a:off x="1808827" y="5733337"/>
            <a:ext cx="8864927" cy="70788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NO MORE THAN 1 SLIDE PER CHALLENGE</a:t>
            </a:r>
          </a:p>
        </p:txBody>
      </p:sp>
    </p:spTree>
    <p:extLst>
      <p:ext uri="{BB962C8B-B14F-4D97-AF65-F5344CB8AC3E}">
        <p14:creationId xmlns:p14="http://schemas.microsoft.com/office/powerpoint/2010/main" val="1619128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8331b18d-2d87-48ef-a35f-ac8818ebf9b4}" enabled="0" method="" siteId="{8331b18d-2d87-48ef-a35f-ac8818ebf9b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2084</TotalTime>
  <Words>378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Microsoft Sans Serif</vt:lpstr>
      <vt:lpstr>Office Theme</vt:lpstr>
      <vt:lpstr>MGI Challenges</vt:lpstr>
      <vt:lpstr>Key Elements of a Challenge  Supporting an MGI Topic</vt:lpstr>
      <vt:lpstr>MGI [Insert Topic]:  [Challenge  A] (Day 1)</vt:lpstr>
      <vt:lpstr>MGI [Insert Topic]:  [Challenge  A] (Day 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MGI PI Meeting Charge to Breakouts</dc:title>
  <dc:creator>OSTP</dc:creator>
  <cp:lastModifiedBy>Schlueter, John A</cp:lastModifiedBy>
  <cp:revision>43</cp:revision>
  <dcterms:created xsi:type="dcterms:W3CDTF">2024-07-15T18:19:10Z</dcterms:created>
  <dcterms:modified xsi:type="dcterms:W3CDTF">2024-07-26T16:44:16Z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b43b3038-dde2-4bc5-842f-a23f9360407c</vt:lpwstr>
  </property>
  <property fmtid="{D5CDD505-2E9C-101B-9397-08002B2CF9AE}" pid="3" name="ContainsCUI">
    <vt:lpwstr>No</vt:lpwstr>
  </property>
</Properties>
</file>